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15"/>
  </p:notesMasterIdLst>
  <p:handoutMasterIdLst>
    <p:handoutMasterId r:id="rId16"/>
  </p:handoutMasterIdLst>
  <p:sldIdLst>
    <p:sldId id="332" r:id="rId7"/>
    <p:sldId id="335" r:id="rId8"/>
    <p:sldId id="339" r:id="rId9"/>
    <p:sldId id="340" r:id="rId10"/>
    <p:sldId id="344" r:id="rId11"/>
    <p:sldId id="342" r:id="rId12"/>
    <p:sldId id="343" r:id="rId13"/>
    <p:sldId id="333" r:id="rId14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8"/>
    <p:restoredTop sz="77371"/>
  </p:normalViewPr>
  <p:slideViewPr>
    <p:cSldViewPr snapToGrid="0">
      <p:cViewPr varScale="1">
        <p:scale>
          <a:sx n="46" d="100"/>
          <a:sy n="46" d="100"/>
        </p:scale>
        <p:origin x="32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5" Type="http://schemas.openxmlformats.org/officeDocument/2006/relationships/customXml" Target="../customXml/item5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44605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Introduce the lesson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26749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what ‘import’ a module is, the * means import all the modules, this enable you to code additional features on the micro:bit such as time, maths, LEDs and sound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49864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the layout of the LEDs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98208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how the code 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93472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Introduce variables and how they are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78054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Introduce functions and how they are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2838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931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6359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9276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5799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4151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690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0350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7475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4752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2181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6235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2614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1872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04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183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4500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915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54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72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40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7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80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802510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91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1FCD874-6F38-4C4D-A530-5F0A42201D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59441" y="4473102"/>
            <a:ext cx="4264272" cy="295077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Lesson 3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Images, Variables and Functions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142" y="5908925"/>
            <a:ext cx="4280971" cy="6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138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the Lesson Will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1200"/>
              </a:spcBef>
            </a:pPr>
            <a:r>
              <a:rPr lang="en-GB" dirty="0"/>
              <a:t>What a </a:t>
            </a:r>
            <a:r>
              <a:rPr lang="en-GB" b="1" dirty="0">
                <a:solidFill>
                  <a:srgbClr val="002B49"/>
                </a:solidFill>
              </a:rPr>
              <a:t>variable</a:t>
            </a:r>
            <a:r>
              <a:rPr lang="en-GB" dirty="0"/>
              <a:t> is and a </a:t>
            </a:r>
            <a:r>
              <a:rPr lang="en-GB" b="1" dirty="0">
                <a:solidFill>
                  <a:srgbClr val="002B49"/>
                </a:solidFill>
              </a:rPr>
              <a:t>function</a:t>
            </a:r>
          </a:p>
          <a:p>
            <a:pPr lvl="0">
              <a:spcBef>
                <a:spcPts val="1200"/>
              </a:spcBef>
            </a:pPr>
            <a:r>
              <a:rPr lang="en-GB" dirty="0"/>
              <a:t>How to create a simple image</a:t>
            </a:r>
          </a:p>
          <a:p>
            <a:pPr>
              <a:spcBef>
                <a:spcPts val="1200"/>
              </a:spcBef>
            </a:pPr>
            <a:r>
              <a:rPr lang="en-GB" dirty="0"/>
              <a:t>Creating a simple </a:t>
            </a:r>
            <a:r>
              <a:rPr lang="en-GB" b="1" dirty="0">
                <a:solidFill>
                  <a:srgbClr val="002B49"/>
                </a:solidFill>
              </a:rPr>
              <a:t>animation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1636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37785"/>
            <a:ext cx="6783745" cy="4595203"/>
          </a:xfrm>
        </p:spPr>
        <p:txBody>
          <a:bodyPr/>
          <a:lstStyle/>
          <a:p>
            <a:pPr lvl="0">
              <a:spcBef>
                <a:spcPts val="1200"/>
              </a:spcBef>
            </a:pPr>
            <a:r>
              <a:rPr lang="en-GB" dirty="0"/>
              <a:t>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GB" dirty="0"/>
              <a:t> command enables you to </a:t>
            </a:r>
            <a:r>
              <a:rPr lang="en-GB" b="1" dirty="0">
                <a:solidFill>
                  <a:srgbClr val="002B49"/>
                </a:solidFill>
              </a:rPr>
              <a:t>import</a:t>
            </a:r>
            <a:r>
              <a:rPr lang="en-GB" dirty="0"/>
              <a:t> program code to control the </a:t>
            </a:r>
            <a:r>
              <a:rPr lang="en-GB" dirty="0" err="1"/>
              <a:t>micro:bit</a:t>
            </a:r>
            <a:endParaRPr lang="en-GB" dirty="0"/>
          </a:p>
          <a:p>
            <a:pPr lvl="0">
              <a:spcBef>
                <a:spcPts val="1200"/>
              </a:spcBef>
            </a:pPr>
            <a:r>
              <a:rPr lang="en-GB" dirty="0"/>
              <a:t>The * means import all the modules, for example, LEDs, acceleration, buttons</a:t>
            </a:r>
          </a:p>
          <a:p>
            <a:pPr lvl="0">
              <a:spcBef>
                <a:spcPts val="1200"/>
              </a:spcBef>
            </a:pPr>
            <a:r>
              <a:rPr lang="en-GB" dirty="0"/>
              <a:t>It is similar to the DLC or upgrade packs you can by for software and games, giving you additional content</a:t>
            </a:r>
          </a:p>
          <a:p>
            <a:pPr lvl="0">
              <a:spcBef>
                <a:spcPts val="1200"/>
              </a:spcBef>
            </a:pPr>
            <a:r>
              <a:rPr lang="en-GB" dirty="0"/>
              <a:t>To import simply use the command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GB" dirty="0"/>
              <a:t>followed by what you are importing</a:t>
            </a:r>
          </a:p>
          <a:p>
            <a:pPr lvl="0">
              <a:spcBef>
                <a:spcPts val="1200"/>
              </a:spcBef>
            </a:pPr>
            <a:r>
              <a:rPr lang="en-GB" dirty="0"/>
              <a:t>What do you think these modules do?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81CDE6-81AF-4C02-BF6D-B9DAC511C6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" t="8845" r="75427" b="62052"/>
          <a:stretch/>
        </p:blipFill>
        <p:spPr>
          <a:xfrm>
            <a:off x="7578968" y="1237785"/>
            <a:ext cx="3956305" cy="295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43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Your Own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37785"/>
            <a:ext cx="7884959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/>
              <a:t>The micro:bit LED matrix has five rows of five LEDS – 25 in total</a:t>
            </a:r>
          </a:p>
          <a:p>
            <a:pPr>
              <a:spcBef>
                <a:spcPts val="1200"/>
              </a:spcBef>
            </a:pPr>
            <a:r>
              <a:rPr lang="en-GB" dirty="0"/>
              <a:t>Each of the LEDs can be programmed either ON or OFF</a:t>
            </a:r>
          </a:p>
          <a:p>
            <a:pPr>
              <a:spcBef>
                <a:spcPts val="1200"/>
              </a:spcBef>
            </a:pPr>
            <a:r>
              <a:rPr lang="en-GB" dirty="0"/>
              <a:t>You can also set the level of brightness, where 0 is OFF and 9 is full brightness</a:t>
            </a:r>
          </a:p>
          <a:p>
            <a:pPr>
              <a:spcBef>
                <a:spcPts val="1200"/>
              </a:spcBef>
            </a:pPr>
            <a:r>
              <a:rPr lang="en-GB" dirty="0"/>
              <a:t>By turning the LEDs ON and OFF you can build up a simple image</a:t>
            </a:r>
          </a:p>
          <a:p>
            <a:pPr>
              <a:spcBef>
                <a:spcPts val="1200"/>
              </a:spcBef>
            </a:pPr>
            <a:r>
              <a:rPr lang="en-GB" dirty="0"/>
              <a:t>In Python we create a list to hold the data about the LEDs that are used in the image</a:t>
            </a:r>
          </a:p>
          <a:p>
            <a:pPr lvl="0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C04717-D95F-4B98-B756-B25BC90561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4" t="14946" r="78793" b="58077"/>
          <a:stretch/>
        </p:blipFill>
        <p:spPr>
          <a:xfrm>
            <a:off x="8642838" y="638150"/>
            <a:ext cx="2657779" cy="220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394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your own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37785"/>
            <a:ext cx="7886943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/>
              <a:t>Consider the image displayed on the micro:bit</a:t>
            </a:r>
          </a:p>
          <a:p>
            <a:pPr>
              <a:spcBef>
                <a:spcPts val="1200"/>
              </a:spcBef>
            </a:pPr>
            <a:r>
              <a:rPr lang="en-GB" dirty="0"/>
              <a:t>Each row of 5 LEDs has to be programmed, the first line is,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"00900:"</a:t>
            </a:r>
          </a:p>
          <a:p>
            <a:pPr>
              <a:spcBef>
                <a:spcPts val="1200"/>
              </a:spcBef>
            </a:pPr>
            <a:r>
              <a:rPr lang="en-GB" dirty="0"/>
              <a:t>Where the 9 represents the middle LED which is turned ON</a:t>
            </a:r>
          </a:p>
          <a:p>
            <a:pPr>
              <a:spcBef>
                <a:spcPts val="1200"/>
              </a:spcBef>
            </a:pPr>
            <a:r>
              <a:rPr lang="en-GB" dirty="0"/>
              <a:t>The next row is represented by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"09090:" </a:t>
            </a:r>
          </a:p>
          <a:p>
            <a:pPr>
              <a:spcBef>
                <a:spcPts val="1200"/>
              </a:spcBef>
            </a:pPr>
            <a:r>
              <a:rPr lang="en-GB" dirty="0">
                <a:cs typeface="Courier New" panose="02070309020205020404" pitchFamily="49" charset="0"/>
              </a:rPr>
              <a:t>Note the use of the : at the end of each line</a:t>
            </a:r>
          </a:p>
          <a:p>
            <a:pPr>
              <a:spcBef>
                <a:spcPts val="1200"/>
              </a:spcBef>
            </a:pPr>
            <a:r>
              <a:rPr lang="en-GB" dirty="0">
                <a:cs typeface="Courier New" panose="02070309020205020404" pitchFamily="49" charset="0"/>
              </a:rPr>
              <a:t>Each row data is also held between quotation marks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</a:p>
          <a:p>
            <a:pPr marL="0" indent="0">
              <a:spcBef>
                <a:spcPts val="1200"/>
              </a:spcBef>
              <a:buNone/>
            </a:pP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lvl="0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292977-6C78-4D35-B177-3E58C7BDBB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5" t="14946" r="78632" b="57564"/>
          <a:stretch/>
        </p:blipFill>
        <p:spPr>
          <a:xfrm>
            <a:off x="8379068" y="962024"/>
            <a:ext cx="2927840" cy="247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7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37785"/>
            <a:ext cx="8121406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/>
              <a:t>Writing out the code for an image every time we want to use it is time consuming, therefore we use variables</a:t>
            </a:r>
          </a:p>
          <a:p>
            <a:pPr>
              <a:spcBef>
                <a:spcPts val="1200"/>
              </a:spcBef>
            </a:pPr>
            <a:r>
              <a:rPr lang="en-GB" dirty="0"/>
              <a:t>Variables are storage locations in the </a:t>
            </a:r>
            <a:r>
              <a:rPr lang="en-GB" dirty="0" err="1"/>
              <a:t>micro:bit’s</a:t>
            </a:r>
            <a:r>
              <a:rPr lang="en-GB" dirty="0"/>
              <a:t> memory that are used to hold data</a:t>
            </a:r>
          </a:p>
          <a:p>
            <a:pPr>
              <a:spcBef>
                <a:spcPts val="1200"/>
              </a:spcBef>
            </a:pPr>
            <a:r>
              <a:rPr lang="en-GB" dirty="0"/>
              <a:t>First a variable is declared by naming it followed by the = sign</a:t>
            </a:r>
          </a:p>
          <a:p>
            <a:pPr>
              <a:spcBef>
                <a:spcPts val="1200"/>
              </a:spcBef>
            </a:pPr>
            <a:r>
              <a:rPr lang="en-GB" dirty="0"/>
              <a:t>In the example program the variable is called </a:t>
            </a:r>
            <a:r>
              <a:rPr lang="en-GB" i="1" dirty="0"/>
              <a:t>dot1</a:t>
            </a:r>
            <a:endParaRPr lang="en-GB" b="1" dirty="0"/>
          </a:p>
          <a:p>
            <a:pPr>
              <a:spcBef>
                <a:spcPts val="1200"/>
              </a:spcBef>
            </a:pPr>
            <a:r>
              <a:rPr lang="en-GB" dirty="0"/>
              <a:t>The variable </a:t>
            </a:r>
            <a:r>
              <a:rPr lang="en-GB" i="1" dirty="0"/>
              <a:t>dot1</a:t>
            </a:r>
            <a:r>
              <a:rPr lang="en-GB" b="1" dirty="0"/>
              <a:t> </a:t>
            </a:r>
            <a:r>
              <a:rPr lang="en-GB" dirty="0"/>
              <a:t>stores all the data about which LEDs are either turned ON or OFF and the level of brightness</a:t>
            </a:r>
          </a:p>
          <a:p>
            <a:pPr>
              <a:spcBef>
                <a:spcPts val="1200"/>
              </a:spcBef>
            </a:pPr>
            <a:r>
              <a:rPr lang="en-GB" dirty="0"/>
              <a:t>Variables can also store letters, numbers and symbols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276F6-F9AD-43B5-A078-1413F34CD4BB}"/>
              </a:ext>
            </a:extLst>
          </p:cNvPr>
          <p:cNvSpPr/>
          <p:nvPr/>
        </p:nvSpPr>
        <p:spPr>
          <a:xfrm>
            <a:off x="8613531" y="1218270"/>
            <a:ext cx="357846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dot1 = Image("xxxxx:"             		"xxxxx:"             		"xxxxx:"             		"xxxxx:"             		"xxxxx")</a:t>
            </a:r>
          </a:p>
        </p:txBody>
      </p:sp>
    </p:spTree>
    <p:extLst>
      <p:ext uri="{BB962C8B-B14F-4D97-AF65-F5344CB8AC3E}">
        <p14:creationId xmlns:p14="http://schemas.microsoft.com/office/powerpoint/2010/main" val="2249417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Functions and Arguments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37785"/>
            <a:ext cx="7570421" cy="459520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dirty="0"/>
              <a:t>Functions are a simple line of code that contains further instructions or more complex code</a:t>
            </a:r>
          </a:p>
          <a:p>
            <a:pPr>
              <a:spcBef>
                <a:spcPts val="1200"/>
              </a:spcBef>
            </a:pPr>
            <a:r>
              <a:rPr lang="en-GB" dirty="0"/>
              <a:t>Functions mean that you can save time having to write out or duplicate program code, you simply run the function</a:t>
            </a:r>
          </a:p>
          <a:p>
            <a:pPr>
              <a:spcBef>
                <a:spcPts val="1200"/>
              </a:spcBef>
            </a:pPr>
            <a:r>
              <a:rPr lang="en-GB" dirty="0"/>
              <a:t>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display.show()</a:t>
            </a:r>
            <a:r>
              <a:rPr lang="en-GB" dirty="0"/>
              <a:t> is a function which calls a more complex program code that takes the data about the LEDs, and brightness and then writes this data to the LED display</a:t>
            </a:r>
          </a:p>
          <a:p>
            <a:pPr>
              <a:spcBef>
                <a:spcPts val="1200"/>
              </a:spcBef>
            </a:pPr>
            <a:r>
              <a:rPr lang="en-GB" dirty="0"/>
              <a:t>We pass the data stored in the variable </a:t>
            </a:r>
            <a:r>
              <a:rPr lang="en-GB" b="1" dirty="0"/>
              <a:t>dot1</a:t>
            </a:r>
            <a:r>
              <a:rPr lang="en-GB" dirty="0"/>
              <a:t> to the function, so it can run, this is called passing an argument</a:t>
            </a:r>
          </a:p>
          <a:p>
            <a:endParaRPr lang="en-GB" dirty="0"/>
          </a:p>
          <a:p>
            <a:pPr lvl="0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ECC34B-3EA6-41F5-BEB9-595DC9E8DF4D}"/>
              </a:ext>
            </a:extLst>
          </p:cNvPr>
          <p:cNvSpPr/>
          <p:nvPr/>
        </p:nvSpPr>
        <p:spPr>
          <a:xfrm>
            <a:off x="8437684" y="2138681"/>
            <a:ext cx="375431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dot1 = Image("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xxxxx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:"             		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xxxxx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:"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xxxxx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:"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"xxxxx:"  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"xxxxx")     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display.show(dot1)</a:t>
            </a:r>
          </a:p>
        </p:txBody>
      </p:sp>
    </p:spTree>
    <p:extLst>
      <p:ext uri="{BB962C8B-B14F-4D97-AF65-F5344CB8AC3E}">
        <p14:creationId xmlns:p14="http://schemas.microsoft.com/office/powerpoint/2010/main" val="3173512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439200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1D4E06-5D3F-4994-A4A7-4BA626FA722D}">
  <ds:schemaRefs>
    <ds:schemaRef ds:uri="f2ad5090-61a8-4b8c-ab70-68f4ff4d1933"/>
    <ds:schemaRef ds:uri="http://schemas.microsoft.com/sharepoint/v3"/>
    <ds:schemaRef ds:uri="http://schemas.microsoft.com/sharepoint/v3/fields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c0950e01-db07-4e41-9c32-b7a8e9fccc9b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3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579</Words>
  <Application>Microsoft Office PowerPoint</Application>
  <PresentationFormat>Widescreen</PresentationFormat>
  <Paragraphs>59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Courier New</vt:lpstr>
      <vt:lpstr>Wingdings</vt:lpstr>
      <vt:lpstr>1_Arm_PPT_Public</vt:lpstr>
      <vt:lpstr>Images, Variables and Functions</vt:lpstr>
      <vt:lpstr>What the Lesson Will Cover</vt:lpstr>
      <vt:lpstr>Importing </vt:lpstr>
      <vt:lpstr>Creating Your Own Image</vt:lpstr>
      <vt:lpstr>Creating your own image</vt:lpstr>
      <vt:lpstr>Variables</vt:lpstr>
      <vt:lpstr>Functions and Arguments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</dc:title>
  <dc:subject/>
  <dc:creator/>
  <cp:keywords/>
  <dc:description/>
  <cp:lastModifiedBy/>
  <cp:revision>1</cp:revision>
  <dcterms:created xsi:type="dcterms:W3CDTF">2017-09-19T22:21:35Z</dcterms:created>
  <dcterms:modified xsi:type="dcterms:W3CDTF">2021-04-13T12:40:19Z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